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75" r:id="rId2"/>
    <p:sldId id="276" r:id="rId3"/>
    <p:sldId id="277" r:id="rId4"/>
    <p:sldId id="258" r:id="rId5"/>
    <p:sldId id="261" r:id="rId6"/>
    <p:sldId id="264" r:id="rId7"/>
    <p:sldId id="263" r:id="rId8"/>
    <p:sldId id="266" r:id="rId9"/>
    <p:sldId id="259" r:id="rId10"/>
    <p:sldId id="256" r:id="rId11"/>
    <p:sldId id="257" r:id="rId12"/>
    <p:sldId id="270" r:id="rId13"/>
    <p:sldId id="265" r:id="rId14"/>
    <p:sldId id="267" r:id="rId15"/>
    <p:sldId id="271" r:id="rId16"/>
    <p:sldId id="272" r:id="rId17"/>
    <p:sldId id="279" r:id="rId18"/>
    <p:sldId id="268" r:id="rId19"/>
    <p:sldId id="273" r:id="rId20"/>
    <p:sldId id="281" r:id="rId21"/>
    <p:sldId id="269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FC7AE-F878-4F63-9D48-399323453953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111CE-C477-4C05-8FB4-48E9FF709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111CE-C477-4C05-8FB4-48E9FF7093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990600"/>
            <a:ext cx="7389845" cy="4572000"/>
            <a:chOff x="990600" y="990600"/>
            <a:chExt cx="7389845" cy="4572000"/>
          </a:xfrm>
        </p:grpSpPr>
        <p:pic>
          <p:nvPicPr>
            <p:cNvPr id="3" name="Picture 2" descr="Hydrangea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0600" y="990600"/>
              <a:ext cx="7389845" cy="45720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438400" y="1143000"/>
              <a:ext cx="4191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96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শুভ সকাল</a:t>
              </a:r>
              <a:endParaRPr lang="en-US" sz="9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57200" y="685800"/>
            <a:ext cx="6368143" cy="5621724"/>
            <a:chOff x="990600" y="457200"/>
            <a:chExt cx="6858000" cy="5773662"/>
          </a:xfrm>
        </p:grpSpPr>
        <p:pic>
          <p:nvPicPr>
            <p:cNvPr id="13" name="Picture 12" descr="image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0600" y="457200"/>
              <a:ext cx="6842760" cy="5773662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3124200" y="457200"/>
              <a:ext cx="4724400" cy="42672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urved Right Arrow 20"/>
          <p:cNvSpPr/>
          <p:nvPr/>
        </p:nvSpPr>
        <p:spPr>
          <a:xfrm>
            <a:off x="5551714" y="4024563"/>
            <a:ext cx="495300" cy="133550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438400" y="4840705"/>
            <a:ext cx="4386943" cy="14838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834743" y="3060032"/>
            <a:ext cx="2852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5050"/>
                </a:solidFill>
                <a:latin typeface="NikoshBAN" pitchFamily="2" charset="0"/>
                <a:cs typeface="NikoshBAN" pitchFamily="2" charset="0"/>
              </a:rPr>
              <a:t>উন্নতি কোণ</a:t>
            </a:r>
            <a:endParaRPr lang="en-US" sz="6000" dirty="0">
              <a:solidFill>
                <a:srgbClr val="FF5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6471557" y="3876174"/>
            <a:ext cx="212271" cy="9645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14400" y="1752600"/>
            <a:ext cx="5486400" cy="322421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3048000" y="1981200"/>
            <a:ext cx="3124200" cy="236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rved Right Arrow 4"/>
          <p:cNvSpPr/>
          <p:nvPr/>
        </p:nvSpPr>
        <p:spPr>
          <a:xfrm>
            <a:off x="5334000" y="3810000"/>
            <a:ext cx="228600" cy="4572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8956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5050"/>
                </a:solidFill>
                <a:latin typeface="NikoshBAN" pitchFamily="2" charset="0"/>
                <a:cs typeface="NikoshBAN" pitchFamily="2" charset="0"/>
              </a:rPr>
              <a:t>উন্নতি কোণ</a:t>
            </a:r>
            <a:endParaRPr lang="en-US" sz="4800" dirty="0">
              <a:solidFill>
                <a:srgbClr val="FF5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 rot="1620760">
            <a:off x="5879338" y="3487492"/>
            <a:ext cx="101707" cy="748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81400"/>
            <a:ext cx="9144000" cy="212365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গাছ বা টাওয়ার অথবা খুটির শীর্ষবিন্দু ভূতলস্থ কোন বিন্দুতে যে কোণ উৎপন্ন করে তাকে উন্নতি কোণ বলে।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685800"/>
            <a:ext cx="40386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উন্নতি কোণ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E:\New folder (2)\imagesas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371600"/>
            <a:ext cx="3810000" cy="3048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3733800" y="3276600"/>
            <a:ext cx="2743200" cy="533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57600" y="2133600"/>
            <a:ext cx="2819400" cy="1676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29000" y="5334000"/>
            <a:ext cx="2743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নদীর প্রস্থ=ভূমি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1271683">
            <a:off x="4108096" y="4212867"/>
            <a:ext cx="391422" cy="1043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" y="2971800"/>
            <a:ext cx="16764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গাছ=লম্ব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1800" y="2743200"/>
            <a:ext cx="1981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উন্নতি কোণ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400" y="914400"/>
            <a:ext cx="1600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অতিভুজ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Down Arrow 18"/>
          <p:cNvSpPr/>
          <p:nvPr/>
        </p:nvSpPr>
        <p:spPr>
          <a:xfrm rot="3194313">
            <a:off x="6261460" y="2876473"/>
            <a:ext cx="213302" cy="900429"/>
          </a:xfrm>
          <a:prstGeom prst="downArrow">
            <a:avLst>
              <a:gd name="adj1" fmla="val 50000"/>
              <a:gd name="adj2" fmla="val 5012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2050966">
            <a:off x="4983613" y="1620060"/>
            <a:ext cx="391422" cy="104309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6200000">
            <a:off x="2652041" y="2529559"/>
            <a:ext cx="304800" cy="1341682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rved Right Arrow 21"/>
          <p:cNvSpPr/>
          <p:nvPr/>
        </p:nvSpPr>
        <p:spPr>
          <a:xfrm>
            <a:off x="5410200" y="3276600"/>
            <a:ext cx="228600" cy="381000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0" y="-304800"/>
            <a:ext cx="8915400" cy="7315200"/>
            <a:chOff x="152400" y="0"/>
            <a:chExt cx="8610600" cy="6858000"/>
          </a:xfrm>
        </p:grpSpPr>
        <p:pic>
          <p:nvPicPr>
            <p:cNvPr id="2" name="Picture 5" descr="E:\New folder (2)\images12 - Copy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05000" y="1371600"/>
              <a:ext cx="5486400" cy="3200400"/>
            </a:xfrm>
            <a:prstGeom prst="rect">
              <a:avLst/>
            </a:prstGeom>
            <a:noFill/>
          </p:spPr>
        </p:pic>
        <p:sp>
          <p:nvSpPr>
            <p:cNvPr id="3" name="TextBox 2"/>
            <p:cNvSpPr txBox="1"/>
            <p:nvPr/>
          </p:nvSpPr>
          <p:spPr>
            <a:xfrm flipH="1">
              <a:off x="2057400" y="0"/>
              <a:ext cx="5715000" cy="1240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8000" dirty="0" smtClean="0">
                  <a:latin typeface="NikoshBAN" pitchFamily="2" charset="0"/>
                  <a:cs typeface="NikoshBAN" pitchFamily="2" charset="0"/>
                </a:rPr>
                <a:t>      একক কাজ</a:t>
              </a:r>
              <a:endParaRPr lang="en-US" sz="8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3581400" y="3352800"/>
              <a:ext cx="762000" cy="1447800"/>
            </a:xfrm>
            <a:prstGeom prst="arc">
              <a:avLst>
                <a:gd name="adj1" fmla="val 16200000"/>
                <a:gd name="adj2" fmla="val 20757825"/>
              </a:avLst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" name="Arc 6"/>
            <p:cNvSpPr/>
            <p:nvPr/>
          </p:nvSpPr>
          <p:spPr>
            <a:xfrm rot="14540904">
              <a:off x="5313840" y="2997542"/>
              <a:ext cx="762000" cy="1447800"/>
            </a:xfrm>
            <a:prstGeom prst="arc">
              <a:avLst>
                <a:gd name="adj1" fmla="val 16200000"/>
                <a:gd name="adj2" fmla="val 20757825"/>
              </a:avLst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8" name="Arc 7"/>
            <p:cNvSpPr/>
            <p:nvPr/>
          </p:nvSpPr>
          <p:spPr>
            <a:xfrm rot="9954639">
              <a:off x="4889162" y="1518773"/>
              <a:ext cx="762000" cy="1447800"/>
            </a:xfrm>
            <a:prstGeom prst="arc">
              <a:avLst>
                <a:gd name="adj1" fmla="val 16200000"/>
                <a:gd name="adj2" fmla="val 20757825"/>
              </a:avLst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781300" y="3619500"/>
              <a:ext cx="1066800" cy="12954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>
              <a:off x="5181600" y="3886200"/>
              <a:ext cx="990600" cy="7620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828800" y="1447800"/>
              <a:ext cx="2438400" cy="10668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6200000" flipV="1">
              <a:off x="4343400" y="4191000"/>
              <a:ext cx="914400" cy="1524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10800000" flipV="1">
              <a:off x="5257800" y="1295400"/>
              <a:ext cx="2133600" cy="10668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0800000" flipV="1">
              <a:off x="5943600" y="3048000"/>
              <a:ext cx="1524000" cy="76200"/>
            </a:xfrm>
            <a:prstGeom prst="straightConnector1">
              <a:avLst/>
            </a:prstGeom>
            <a:ln w="762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133600" y="4419600"/>
              <a:ext cx="838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F</a:t>
              </a:r>
              <a:endParaRPr lang="en-US" sz="40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33400" y="29718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286000" y="54864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 rot="21416795">
              <a:off x="394696" y="2999952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0429146" flipV="1">
              <a:off x="1160417" y="896693"/>
              <a:ext cx="8482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31" name="Rectangle 30"/>
            <p:cNvSpPr/>
            <p:nvPr/>
          </p:nvSpPr>
          <p:spPr>
            <a:xfrm rot="10800000" flipV="1">
              <a:off x="6553200" y="4478923"/>
              <a:ext cx="98118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4000" i="1" dirty="0" smtClean="0">
                  <a:solidFill>
                    <a:prstClr val="black"/>
                  </a:solidFill>
                </a:rPr>
                <a:t>D</a:t>
              </a:r>
              <a:endParaRPr lang="en-US" sz="4000" i="1" dirty="0">
                <a:solidFill>
                  <a:prstClr val="black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315200" y="685800"/>
              <a:ext cx="609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B</a:t>
              </a:r>
              <a:endParaRPr lang="en-US" sz="4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67600" y="2971800"/>
              <a:ext cx="1219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C</a:t>
              </a:r>
              <a:endParaRPr lang="en-US" sz="4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724400" y="4800600"/>
              <a:ext cx="68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E</a:t>
              </a:r>
              <a:endParaRPr lang="en-US" sz="4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52400" y="5410200"/>
              <a:ext cx="426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চিত্রে উন্নতি কোণ কোনটি?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324600" y="54102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953000" y="57912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553200" y="56388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419600" y="5334000"/>
              <a:ext cx="434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1.B        2.D         3.F</a:t>
              </a:r>
              <a:endParaRPr lang="en-US" sz="4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8600" y="6019800"/>
              <a:ext cx="3733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চিত্রে লম্ব কোনটি?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419600" y="6150114"/>
              <a:ext cx="434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1.A       2.C         3.E</a:t>
              </a:r>
              <a:endParaRPr lang="en-US" sz="4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:\New folder (2)\images12 - 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639" y="1053033"/>
            <a:ext cx="5680609" cy="3413760"/>
          </a:xfrm>
          <a:prstGeom prst="rect">
            <a:avLst/>
          </a:prstGeom>
          <a:noFill/>
        </p:spPr>
      </p:pic>
      <p:sp>
        <p:nvSpPr>
          <p:cNvPr id="8" name="Arc 7"/>
          <p:cNvSpPr/>
          <p:nvPr/>
        </p:nvSpPr>
        <p:spPr>
          <a:xfrm>
            <a:off x="3550381" y="3166313"/>
            <a:ext cx="788973" cy="154432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4540904">
            <a:off x="5332233" y="2810006"/>
            <a:ext cx="812800" cy="149905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Arc 9"/>
          <p:cNvSpPr/>
          <p:nvPr/>
        </p:nvSpPr>
        <p:spPr>
          <a:xfrm rot="9954639">
            <a:off x="4904435" y="1210017"/>
            <a:ext cx="788973" cy="154432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2705280" y="3471045"/>
            <a:ext cx="1137920" cy="1341255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5207225" y="3735273"/>
            <a:ext cx="1025665" cy="81280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35742" y="1134313"/>
            <a:ext cx="2524715" cy="113792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4325058" y="4062775"/>
            <a:ext cx="975360" cy="157795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5286122" y="971753"/>
            <a:ext cx="2209126" cy="113792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5996198" y="2841193"/>
            <a:ext cx="1577947" cy="8128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51331" y="4304233"/>
            <a:ext cx="867871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F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394487" y="275991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09126" y="544215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rot="21416795">
            <a:off x="250873" y="2789942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rot="10429146" flipV="1">
            <a:off x="1043699" y="546466"/>
            <a:ext cx="878273" cy="68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22" name="Rectangle 21"/>
          <p:cNvSpPr/>
          <p:nvPr/>
        </p:nvSpPr>
        <p:spPr>
          <a:xfrm rot="10800000" flipV="1">
            <a:off x="6627377" y="4367511"/>
            <a:ext cx="1015915" cy="755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i="1" dirty="0" smtClean="0">
                <a:solidFill>
                  <a:prstClr val="black"/>
                </a:solidFill>
              </a:rPr>
              <a:t>D</a:t>
            </a:r>
            <a:endParaRPr lang="en-US" sz="4000" i="1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16350" y="321513"/>
            <a:ext cx="631179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7574145" y="2759913"/>
            <a:ext cx="1262358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4733841" y="4710633"/>
            <a:ext cx="710076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5360873"/>
            <a:ext cx="4418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চিত্রে উন্নতি কোণ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90685" y="536087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970533" y="576727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627377" y="560471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418251" y="5381193"/>
            <a:ext cx="4497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3.F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New folder (2)\images12 - 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639" y="1053033"/>
            <a:ext cx="5680609" cy="3413760"/>
          </a:xfrm>
          <a:prstGeom prst="rect">
            <a:avLst/>
          </a:prstGeom>
          <a:noFill/>
        </p:spPr>
      </p:pic>
      <p:sp>
        <p:nvSpPr>
          <p:cNvPr id="4" name="Arc 3"/>
          <p:cNvSpPr/>
          <p:nvPr/>
        </p:nvSpPr>
        <p:spPr>
          <a:xfrm>
            <a:off x="3550381" y="3166313"/>
            <a:ext cx="788973" cy="154432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Arc 4"/>
          <p:cNvSpPr/>
          <p:nvPr/>
        </p:nvSpPr>
        <p:spPr>
          <a:xfrm rot="14540904">
            <a:off x="5332233" y="2810006"/>
            <a:ext cx="812800" cy="149905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Arc 5"/>
          <p:cNvSpPr/>
          <p:nvPr/>
        </p:nvSpPr>
        <p:spPr>
          <a:xfrm rot="9954639">
            <a:off x="4904435" y="1210017"/>
            <a:ext cx="788973" cy="1544320"/>
          </a:xfrm>
          <a:prstGeom prst="arc">
            <a:avLst>
              <a:gd name="adj1" fmla="val 16200000"/>
              <a:gd name="adj2" fmla="val 20757825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2705280" y="3471045"/>
            <a:ext cx="1137920" cy="1341255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5207225" y="3735273"/>
            <a:ext cx="1025665" cy="81280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735742" y="1134313"/>
            <a:ext cx="2524715" cy="113792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4325058" y="4062775"/>
            <a:ext cx="975360" cy="157795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5286122" y="971753"/>
            <a:ext cx="2209126" cy="113792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" idx="0"/>
          </p:cNvCxnSpPr>
          <p:nvPr/>
        </p:nvCxnSpPr>
        <p:spPr>
          <a:xfrm rot="16200000" flipH="1" flipV="1">
            <a:off x="7019482" y="1736630"/>
            <a:ext cx="162560" cy="220912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1331" y="4304233"/>
            <a:ext cx="867871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F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394487" y="275991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09126" y="544215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21416795">
            <a:off x="250873" y="2789942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0429146" flipV="1">
            <a:off x="1043699" y="546466"/>
            <a:ext cx="878273" cy="68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 rot="10800000" flipV="1">
            <a:off x="6627377" y="4367511"/>
            <a:ext cx="1015915" cy="755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i="1" dirty="0" smtClean="0">
                <a:solidFill>
                  <a:prstClr val="black"/>
                </a:solidFill>
              </a:rPr>
              <a:t>D</a:t>
            </a:r>
            <a:endParaRPr lang="en-US" sz="4000" i="1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16350" y="321513"/>
            <a:ext cx="631179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74145" y="2759913"/>
            <a:ext cx="1262358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33841" y="4710633"/>
            <a:ext cx="710076" cy="755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6390685" y="536087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970533" y="576727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627377" y="5604713"/>
            <a:ext cx="946768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8897" y="5791201"/>
            <a:ext cx="3865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চিত্রে লম্ব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800" y="5715000"/>
            <a:ext cx="4497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2.C       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repeatCount="indefinite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883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নদীর</a:t>
            </a:r>
            <a:r>
              <a:rPr lang="en-US" sz="3600" dirty="0" smtClean="0"/>
              <a:t> </a:t>
            </a:r>
            <a:r>
              <a:rPr lang="en-US" sz="3600" dirty="0" err="1" smtClean="0"/>
              <a:t>এক</a:t>
            </a:r>
            <a:r>
              <a:rPr lang="en-US" sz="3600" dirty="0" smtClean="0"/>
              <a:t>  </a:t>
            </a:r>
            <a:r>
              <a:rPr lang="en-US" sz="3600" dirty="0" err="1" smtClean="0"/>
              <a:t>তীরে</a:t>
            </a:r>
            <a:r>
              <a:rPr lang="en-US" sz="3600" dirty="0" smtClean="0"/>
              <a:t>  </a:t>
            </a:r>
            <a:r>
              <a:rPr lang="en-US" sz="3600" dirty="0" err="1" smtClean="0"/>
              <a:t>অবস্থিত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গাছের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উচ্চতা</a:t>
            </a:r>
            <a:r>
              <a:rPr lang="en-US" sz="3600" dirty="0" smtClean="0"/>
              <a:t>  11    </a:t>
            </a:r>
            <a:r>
              <a:rPr lang="en-US" sz="3600" dirty="0" err="1" smtClean="0"/>
              <a:t>মিটার</a:t>
            </a:r>
            <a:r>
              <a:rPr lang="en-US" sz="3600" dirty="0" smtClean="0"/>
              <a:t> । </a:t>
            </a:r>
            <a:r>
              <a:rPr lang="en-US" sz="3600" dirty="0" err="1" smtClean="0"/>
              <a:t>নদীর</a:t>
            </a:r>
            <a:r>
              <a:rPr lang="en-US" sz="3600" dirty="0" smtClean="0"/>
              <a:t>  </a:t>
            </a:r>
            <a:r>
              <a:rPr lang="en-US" sz="3600" dirty="0" err="1" smtClean="0"/>
              <a:t>অপর</a:t>
            </a:r>
            <a:r>
              <a:rPr lang="en-US" sz="3600" dirty="0" smtClean="0"/>
              <a:t> </a:t>
            </a:r>
            <a:r>
              <a:rPr lang="en-US" sz="3600" dirty="0" err="1" smtClean="0"/>
              <a:t>তীরের</a:t>
            </a:r>
            <a:r>
              <a:rPr lang="en-US" sz="3600" dirty="0" smtClean="0"/>
              <a:t>  </a:t>
            </a:r>
            <a:r>
              <a:rPr lang="en-US" sz="3600" dirty="0" err="1" smtClean="0"/>
              <a:t>কোনো</a:t>
            </a:r>
            <a:r>
              <a:rPr lang="en-US" sz="3600" dirty="0" smtClean="0"/>
              <a:t> </a:t>
            </a:r>
            <a:r>
              <a:rPr lang="en-US" sz="3600" dirty="0" err="1" smtClean="0"/>
              <a:t>বিন্দুতে</a:t>
            </a:r>
            <a:r>
              <a:rPr lang="en-US" sz="3600" dirty="0" smtClean="0"/>
              <a:t> </a:t>
            </a:r>
            <a:r>
              <a:rPr lang="en-US" sz="3600" dirty="0" err="1" smtClean="0"/>
              <a:t>গাছটির</a:t>
            </a:r>
            <a:endParaRPr lang="en-US" sz="3600" dirty="0" smtClean="0"/>
          </a:p>
          <a:p>
            <a:pPr lvl="0"/>
            <a:r>
              <a:rPr lang="en-US" sz="3600" dirty="0" err="1" smtClean="0"/>
              <a:t>শীর্ষের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উন্নতিকোণ</a:t>
            </a:r>
            <a:r>
              <a:rPr lang="en-US" sz="3600" dirty="0" smtClean="0"/>
              <a:t>  </a:t>
            </a:r>
            <a:r>
              <a:rPr lang="en-US" sz="3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30˚</a:t>
            </a:r>
            <a:r>
              <a:rPr lang="en-US" sz="3600" dirty="0" smtClean="0"/>
              <a:t> । </a:t>
            </a:r>
            <a:r>
              <a:rPr lang="en-US" sz="3600" dirty="0" err="1" smtClean="0"/>
              <a:t>নদীর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প্রস্থ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নির্ণয়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।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52400"/>
            <a:ext cx="8686800" cy="5631597"/>
            <a:chOff x="0" y="304800"/>
            <a:chExt cx="8686800" cy="5631597"/>
          </a:xfrm>
        </p:grpSpPr>
        <p:pic>
          <p:nvPicPr>
            <p:cNvPr id="3" name="Picture 16" descr="E:\New folder (2)\imagesasw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62200" y="1524000"/>
              <a:ext cx="4639927" cy="2819400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828800" y="304800"/>
              <a:ext cx="64008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       </a:t>
              </a:r>
              <a:r>
                <a:rPr lang="en-US" sz="7200" dirty="0" err="1" smtClean="0">
                  <a:latin typeface="NikoshBAN" pitchFamily="2" charset="0"/>
                  <a:cs typeface="NikoshBAN" pitchFamily="2" charset="0"/>
                </a:rPr>
                <a:t>একক</a:t>
              </a:r>
              <a:r>
                <a:rPr lang="bn-BD" sz="7200" dirty="0" smtClean="0">
                  <a:latin typeface="NikoshBAN" pitchFamily="2" charset="0"/>
                  <a:cs typeface="NikoshBAN" pitchFamily="2" charset="0"/>
                </a:rPr>
                <a:t> কাজ</a:t>
              </a:r>
            </a:p>
            <a:p>
              <a:endParaRPr lang="en-US" sz="54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rot="10800000" flipV="1">
              <a:off x="5181600" y="2362200"/>
              <a:ext cx="2057400" cy="9144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352800" y="3429000"/>
              <a:ext cx="2895600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429000" y="2286000"/>
              <a:ext cx="2819400" cy="1143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Arc 13"/>
            <p:cNvSpPr/>
            <p:nvPr/>
          </p:nvSpPr>
          <p:spPr>
            <a:xfrm rot="11377101">
              <a:off x="4956343" y="2469633"/>
              <a:ext cx="457200" cy="990600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5" name="Rectangle 1"/>
            <p:cNvSpPr>
              <a:spLocks noChangeArrowheads="1"/>
            </p:cNvSpPr>
            <p:nvPr/>
          </p:nvSpPr>
          <p:spPr bwMode="auto">
            <a:xfrm>
              <a:off x="7696200" y="1981200"/>
              <a:ext cx="990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3600" dirty="0" smtClean="0">
                  <a:latin typeface="Calibri" pitchFamily="34" charset="0"/>
                  <a:ea typeface="Calibri" pitchFamily="34" charset="0"/>
                  <a:cs typeface="Calibri" pitchFamily="34" charset="0"/>
                </a:rPr>
                <a:t>30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Calibri" pitchFamily="34" charset="0"/>
                </a:rPr>
                <a:t>˚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1371600" y="2971800"/>
              <a:ext cx="1828800" cy="12954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0" y="4114800"/>
              <a:ext cx="2133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11</a:t>
              </a:r>
              <a:r>
                <a:rPr lang="bn-BD" sz="4000" dirty="0" smtClean="0">
                  <a:latin typeface="NikoshBAN" pitchFamily="2" charset="0"/>
                  <a:cs typeface="NikoshBAN" pitchFamily="2" charset="0"/>
                </a:rPr>
                <a:t> মিটার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5105400"/>
              <a:ext cx="464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800" dirty="0" smtClean="0">
                  <a:latin typeface="NikoshBAN" pitchFamily="2" charset="0"/>
                  <a:cs typeface="NikoshBAN" pitchFamily="2" charset="0"/>
                </a:rPr>
                <a:t>নদীটির প্রস্থ নির্ণয় কর ?</a:t>
              </a:r>
              <a:endParaRPr lang="en-US" sz="48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914400" y="0"/>
            <a:ext cx="7620000" cy="6589931"/>
            <a:chOff x="990600" y="0"/>
            <a:chExt cx="7620000" cy="6589931"/>
          </a:xfrm>
        </p:grpSpPr>
        <p:grpSp>
          <p:nvGrpSpPr>
            <p:cNvPr id="52" name="Group 51"/>
            <p:cNvGrpSpPr/>
            <p:nvPr/>
          </p:nvGrpSpPr>
          <p:grpSpPr>
            <a:xfrm>
              <a:off x="990600" y="0"/>
              <a:ext cx="7620000" cy="5882365"/>
              <a:chOff x="0" y="228600"/>
              <a:chExt cx="8742947" cy="7101565"/>
            </a:xfrm>
          </p:grpSpPr>
          <p:sp>
            <p:nvSpPr>
              <p:cNvPr id="2" name="Rectangle 1"/>
              <p:cNvSpPr/>
              <p:nvPr/>
            </p:nvSpPr>
            <p:spPr>
              <a:xfrm flipH="1">
                <a:off x="2971800" y="381000"/>
                <a:ext cx="76200" cy="2133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Rectangle 2"/>
              <p:cNvSpPr/>
              <p:nvPr/>
            </p:nvSpPr>
            <p:spPr>
              <a:xfrm rot="16200000">
                <a:off x="4591050" y="895350"/>
                <a:ext cx="76200" cy="31623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/>
              <p:cNvSpPr/>
              <p:nvPr/>
            </p:nvSpPr>
            <p:spPr>
              <a:xfrm rot="18182926" flipH="1">
                <a:off x="4550337" y="-461682"/>
                <a:ext cx="45719" cy="379125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 rot="10800000" flipV="1">
                <a:off x="2057400" y="2057400"/>
                <a:ext cx="762000" cy="729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B</a:t>
                </a:r>
                <a:endParaRPr lang="en-US" sz="40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 rot="10149432">
                <a:off x="1600200" y="3886200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rot="10800000" flipV="1">
                <a:off x="6096000" y="2667000"/>
                <a:ext cx="762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C</a:t>
                </a:r>
                <a:endParaRPr lang="en-US" sz="40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0800000" flipV="1">
                <a:off x="2057400" y="228600"/>
                <a:ext cx="762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A</a:t>
                </a:r>
                <a:endParaRPr lang="en-US" sz="4000" dirty="0"/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>
                <a:off x="1752600" y="1828800"/>
                <a:ext cx="1219200" cy="1588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rot="5400000" flipH="1" flipV="1">
                <a:off x="3543300" y="2857500"/>
                <a:ext cx="762000" cy="2286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rot="10800000" flipV="1">
                <a:off x="5638800" y="1752600"/>
                <a:ext cx="762000" cy="5334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0" y="1066800"/>
                <a:ext cx="2209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গা</a:t>
                </a:r>
                <a:r>
                  <a:rPr lang="bn-BD" sz="2800" dirty="0" smtClean="0"/>
                  <a:t>ছ=</a:t>
                </a:r>
                <a:r>
                  <a:rPr lang="en-US" sz="3200" dirty="0" smtClean="0"/>
                  <a:t>11</a:t>
                </a:r>
                <a:r>
                  <a:rPr lang="bn-BD" sz="3200" dirty="0" smtClean="0"/>
                  <a:t> </a:t>
                </a:r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352800" y="3352800"/>
                <a:ext cx="1066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নদী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2" name="Arc 21"/>
              <p:cNvSpPr/>
              <p:nvPr/>
            </p:nvSpPr>
            <p:spPr>
              <a:xfrm rot="14657273">
                <a:off x="5148671" y="1916935"/>
                <a:ext cx="828608" cy="738128"/>
              </a:xfrm>
              <a:prstGeom prst="arc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477000" y="1066799"/>
                <a:ext cx="2265947" cy="1300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উন্নতি কোণ=</a:t>
                </a:r>
                <a:r>
                  <a:rPr lang="en-US" sz="3200" dirty="0" smtClean="0">
                    <a:latin typeface="Calibri" pitchFamily="34" charset="0"/>
                    <a:cs typeface="NikoshBAN" pitchFamily="2" charset="0"/>
                  </a:rPr>
                  <a:t>30</a:t>
                </a:r>
                <a:r>
                  <a:rPr lang="en-US" sz="320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˚</a:t>
                </a:r>
                <a:endParaRPr lang="en-US" sz="32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2286000" y="4191000"/>
                <a:ext cx="381000" cy="381000"/>
                <a:chOff x="4343400" y="5105400"/>
                <a:chExt cx="727263" cy="472165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4343400" y="5562600"/>
                  <a:ext cx="685800" cy="158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16200000" flipH="1">
                  <a:off x="4623349" y="5130252"/>
                  <a:ext cx="472165" cy="42246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5400000">
                  <a:off x="4267200" y="5181600"/>
                  <a:ext cx="457200" cy="30480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>
              <a:xfrm rot="16200000" flipH="1">
                <a:off x="5918749" y="6882852"/>
                <a:ext cx="472165" cy="4224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2622884" y="4000333"/>
                <a:ext cx="1905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ABC</a:t>
                </a:r>
                <a:r>
                  <a:rPr lang="bn-BD" sz="3600" dirty="0" smtClean="0"/>
                  <a:t>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এ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>
                <a:off x="4191000" y="4191000"/>
                <a:ext cx="533400" cy="382588"/>
                <a:chOff x="5257800" y="4267200"/>
                <a:chExt cx="533400" cy="382588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5257800" y="4648200"/>
                  <a:ext cx="533400" cy="1588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 flipH="1" flipV="1">
                  <a:off x="5257800" y="4267200"/>
                  <a:ext cx="381000" cy="38100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" name="TextBox 49"/>
              <p:cNvSpPr txBox="1"/>
              <p:nvPr/>
            </p:nvSpPr>
            <p:spPr>
              <a:xfrm>
                <a:off x="4721191" y="4000333"/>
                <a:ext cx="2057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400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B=90˚</a:t>
                </a:r>
                <a:endParaRPr lang="en-US" sz="40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556245" y="4809876"/>
                <a:ext cx="1295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Tan</a:t>
                </a:r>
                <a:endParaRPr lang="en-US" sz="3600" dirty="0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 rot="10800000" flipH="1" flipV="1">
                <a:off x="2438400" y="4953000"/>
                <a:ext cx="533400" cy="381000"/>
                <a:chOff x="5257800" y="4267200"/>
                <a:chExt cx="533400" cy="382588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257800" y="4648200"/>
                  <a:ext cx="533400" cy="1588"/>
                </a:xfrm>
                <a:prstGeom prst="line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rot="5400000" flipH="1" flipV="1">
                  <a:off x="5257800" y="4267200"/>
                  <a:ext cx="381000" cy="381000"/>
                </a:xfrm>
                <a:prstGeom prst="line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" name="TextBox 33"/>
              <p:cNvSpPr txBox="1"/>
              <p:nvPr/>
            </p:nvSpPr>
            <p:spPr>
              <a:xfrm>
                <a:off x="2743200" y="4800601"/>
                <a:ext cx="1066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C=</a:t>
                </a:r>
                <a:endParaRPr lang="en-US" sz="4000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 flipV="1">
                <a:off x="3733800" y="5181598"/>
                <a:ext cx="4572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3581400" y="4648200"/>
                <a:ext cx="1219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AB</a:t>
                </a:r>
              </a:p>
              <a:p>
                <a:endParaRPr lang="en-US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581400" y="5105400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BC</a:t>
                </a:r>
                <a:endParaRPr lang="en-US" sz="3600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748589" y="5564222"/>
                <a:ext cx="2048319" cy="7802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3600" dirty="0" smtClean="0">
                    <a:solidFill>
                      <a:prstClr val="black"/>
                    </a:solidFill>
                  </a:rPr>
                  <a:t>Tan</a:t>
                </a:r>
                <a:r>
                  <a:rPr lang="en-US" sz="3600" dirty="0" smtClean="0">
                    <a:latin typeface="Calibri" pitchFamily="34" charset="0"/>
                    <a:ea typeface="Calibri" pitchFamily="34" charset="0"/>
                    <a:cs typeface="Calibri" pitchFamily="34" charset="0"/>
                  </a:rPr>
                  <a:t> 30˚=</a:t>
                </a:r>
                <a:endParaRPr lang="en-US" sz="36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733800" y="5638800"/>
                <a:ext cx="1219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3600" dirty="0" smtClean="0"/>
              </a:p>
              <a:p>
                <a:endParaRPr lang="en-US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733800" y="5867400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BC</a:t>
                </a:r>
                <a:endParaRPr lang="en-US" sz="3600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 flipV="1">
                <a:off x="3733800" y="5943599"/>
                <a:ext cx="990600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810000" y="5334000"/>
                <a:ext cx="1295400" cy="707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11</a:t>
                </a:r>
                <a:endParaRPr lang="en-US" sz="4000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398872" y="6392163"/>
                <a:ext cx="7151731" cy="780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BC= </a:t>
                </a:r>
                <a:r>
                  <a:rPr lang="en-US" sz="3600" dirty="0" smtClean="0"/>
                  <a:t>11*1.7320508 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1143000" y="5943600"/>
              <a:ext cx="7391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নদীটির প্রস্থ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=</a:t>
              </a:r>
              <a:endParaRPr lang="en-US" sz="36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276600" y="6019800"/>
            <a:ext cx="2382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19.0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/>
              <a:t>53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মিটার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6858000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ম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জিবুর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(গণিত)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বড়শালঘর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ইউ,এম,এ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উচ্চ বিদ্যালয়,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দেবিদ্বার,কুমিল্লা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57400" y="304800"/>
            <a:ext cx="4709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  </a:t>
            </a:r>
            <a:r>
              <a:rPr lang="en-US" sz="9600" dirty="0" err="1" smtClean="0"/>
              <a:t>মূল্যায়ন</a:t>
            </a:r>
            <a:endParaRPr lang="en-US" sz="9600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23622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১। </a:t>
            </a:r>
            <a:r>
              <a:rPr lang="en-US" sz="4000" dirty="0" err="1" smtClean="0"/>
              <a:t>উন্নতিকোণ</a:t>
            </a:r>
            <a:r>
              <a:rPr lang="en-US" sz="4000" dirty="0" smtClean="0"/>
              <a:t> </a:t>
            </a:r>
            <a:r>
              <a:rPr lang="en-US" sz="4000" dirty="0" err="1" smtClean="0"/>
              <a:t>কাকে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বলে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347472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২। </a:t>
            </a:r>
            <a:r>
              <a:rPr lang="en-US" sz="4000" dirty="0" err="1" smtClean="0"/>
              <a:t>অবনতিকোণ</a:t>
            </a:r>
            <a:r>
              <a:rPr lang="en-US" sz="4000" dirty="0" smtClean="0"/>
              <a:t> </a:t>
            </a:r>
            <a:r>
              <a:rPr lang="en-US" sz="4000" dirty="0" err="1" smtClean="0"/>
              <a:t>কাকে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বলে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609600"/>
            <a:ext cx="5105400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বাড়ির কাজ</a:t>
            </a:r>
            <a:endParaRPr lang="en-US" sz="8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352800"/>
            <a:ext cx="9144000" cy="255454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একটি গাছ ঝড়ে এমনভাবে ভেঙ্গে গেল যে ভাঙ্গা অংশ বিচ্ছিন্ন না হয়ে গাছের গোড়া থেকে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10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মিটার দূরে মাটি স্পর্শ করে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45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ডিগ্রি উন্নতি কোণ উৎপন্ন করে ।গাছটির সম্পূর্ণ দৈর্ঘ্য নির্ণয়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0" y="2819400"/>
            <a:ext cx="11442166" cy="458544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8200"/>
            <a:ext cx="9828836" cy="79884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8200" y="1752600"/>
            <a:ext cx="7391399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155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5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6764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</a:t>
            </a:r>
            <a:r>
              <a:rPr lang="bn-BD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ণিঃদশম</a:t>
            </a:r>
            <a:endParaRPr lang="en-US" sz="3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বিষয়ঃগ</a:t>
            </a:r>
            <a:r>
              <a:rPr lang="bn-BD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ণি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 </a:t>
            </a: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পাঠঃত্রি</a:t>
            </a:r>
            <a:r>
              <a:rPr lang="bn-BD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কোণমিতি</a:t>
            </a:r>
            <a:endParaRPr lang="en-US" sz="3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সময়ঃ45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endParaRPr lang="en-US" sz="3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</a:t>
            </a:r>
            <a:endParaRPr lang="en-US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New folder (2)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429000"/>
            <a:ext cx="2400300" cy="1905000"/>
          </a:xfrm>
          <a:prstGeom prst="rect">
            <a:avLst/>
          </a:prstGeom>
          <a:noFill/>
        </p:spPr>
      </p:pic>
      <p:pic>
        <p:nvPicPr>
          <p:cNvPr id="1029" name="Picture 5" descr="E:\New folder (2)\images5 - Cop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2743200"/>
            <a:ext cx="2428875" cy="1876425"/>
          </a:xfrm>
          <a:prstGeom prst="rect">
            <a:avLst/>
          </a:prstGeom>
          <a:noFill/>
        </p:spPr>
      </p:pic>
      <p:pic>
        <p:nvPicPr>
          <p:cNvPr id="1041" name="Picture 17" descr="E:\New folder (2)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4150" y="4495800"/>
            <a:ext cx="2609850" cy="1752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1524000"/>
            <a:ext cx="807720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নিচের চিত্র গুলো মনোযোগ সহকারে লক্ষ কর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304800"/>
            <a:ext cx="9144000" cy="6553200"/>
            <a:chOff x="0" y="304800"/>
            <a:chExt cx="9144000" cy="6553200"/>
          </a:xfrm>
        </p:grpSpPr>
        <p:pic>
          <p:nvPicPr>
            <p:cNvPr id="2" name="Picture 2" descr="E:\New folder (2)\index2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" y="3200400"/>
              <a:ext cx="4648200" cy="3657600"/>
            </a:xfrm>
            <a:prstGeom prst="rect">
              <a:avLst/>
            </a:prstGeom>
            <a:noFill/>
          </p:spPr>
        </p:pic>
        <p:pic>
          <p:nvPicPr>
            <p:cNvPr id="3" name="Picture 14" descr="E:\New folder (2)\images123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70114" y="304800"/>
              <a:ext cx="4473886" cy="2895600"/>
            </a:xfrm>
            <a:prstGeom prst="rect">
              <a:avLst/>
            </a:prstGeom>
            <a:noFill/>
          </p:spPr>
        </p:pic>
        <p:pic>
          <p:nvPicPr>
            <p:cNvPr id="4" name="Picture 15" descr="E:\New folder (2)\images141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24400" y="3247198"/>
              <a:ext cx="4419600" cy="3610802"/>
            </a:xfrm>
            <a:prstGeom prst="rect">
              <a:avLst/>
            </a:prstGeom>
            <a:noFill/>
          </p:spPr>
        </p:pic>
        <p:pic>
          <p:nvPicPr>
            <p:cNvPr id="5" name="Picture 16" descr="E:\New folder (2)\imagesasw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04800"/>
              <a:ext cx="4639927" cy="28194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8600" y="0"/>
            <a:ext cx="9144000" cy="6858000"/>
            <a:chOff x="0" y="0"/>
            <a:chExt cx="9144000" cy="6858000"/>
          </a:xfrm>
        </p:grpSpPr>
        <p:pic>
          <p:nvPicPr>
            <p:cNvPr id="2053" name="Picture 5" descr="E:\New folder (2)\images12 - Copy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52600" y="3657600"/>
              <a:ext cx="5486400" cy="3200400"/>
            </a:xfrm>
            <a:prstGeom prst="rect">
              <a:avLst/>
            </a:prstGeom>
            <a:noFill/>
          </p:spPr>
        </p:pic>
        <p:pic>
          <p:nvPicPr>
            <p:cNvPr id="2054" name="Picture 6" descr="E:\New folder (2)\images13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53000" y="0"/>
              <a:ext cx="4191000" cy="3581400"/>
            </a:xfrm>
            <a:prstGeom prst="rect">
              <a:avLst/>
            </a:prstGeom>
            <a:noFill/>
          </p:spPr>
        </p:pic>
        <p:pic>
          <p:nvPicPr>
            <p:cNvPr id="2055" name="Picture 7" descr="E:\New folder (2)\images89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4953000" cy="36385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24000" y="609600"/>
            <a:ext cx="7162800" cy="2438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29000" y="12192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66800" y="3886200"/>
            <a:ext cx="8808427" cy="2362200"/>
            <a:chOff x="1828800" y="3048000"/>
            <a:chExt cx="8252940" cy="1676400"/>
          </a:xfrm>
        </p:grpSpPr>
        <p:sp>
          <p:nvSpPr>
            <p:cNvPr id="6" name="Left-Right Arrow 5"/>
            <p:cNvSpPr/>
            <p:nvPr/>
          </p:nvSpPr>
          <p:spPr>
            <a:xfrm>
              <a:off x="1828800" y="3048000"/>
              <a:ext cx="6324600" cy="16764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14140" y="3480619"/>
              <a:ext cx="7467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54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উচ্চতা ও দূরত্ব নির্ণয়</a:t>
              </a:r>
              <a:endParaRPr lang="en-US" sz="5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676400" y="533400"/>
            <a:ext cx="6781800" cy="1066800"/>
            <a:chOff x="1676400" y="609600"/>
            <a:chExt cx="6781800" cy="1066800"/>
          </a:xfrm>
        </p:grpSpPr>
        <p:sp>
          <p:nvSpPr>
            <p:cNvPr id="3" name="TextBox 2"/>
            <p:cNvSpPr txBox="1"/>
            <p:nvPr/>
          </p:nvSpPr>
          <p:spPr>
            <a:xfrm>
              <a:off x="1828800" y="762000"/>
              <a:ext cx="6629400" cy="76944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4400" dirty="0" smtClean="0">
                  <a:latin typeface="NikoshBAN" pitchFamily="2" charset="0"/>
                  <a:cs typeface="NikoshBAN" pitchFamily="2" charset="0"/>
                </a:rPr>
                <a:t>পাঠ শেষে শিক্ষার্থীরা শিখতে পারবে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Frame 3"/>
            <p:cNvSpPr/>
            <p:nvPr/>
          </p:nvSpPr>
          <p:spPr>
            <a:xfrm>
              <a:off x="1676400" y="609600"/>
              <a:ext cx="6781800" cy="10668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28600" y="2514600"/>
            <a:ext cx="8763000" cy="14465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উন্নতি কোণ ও ছায়ার দৈর্ঘ্য মেপে গাছ বা দালান অথবা টাওয়ারের দৈর্ঘ্য নির্ণয় করতে পারবে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267200"/>
            <a:ext cx="58674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নদীর প্রস্থ নির্ণয় করতে পারবে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8991600" cy="6858000"/>
            <a:chOff x="0" y="0"/>
            <a:chExt cx="8991600" cy="6858000"/>
          </a:xfrm>
        </p:grpSpPr>
        <p:pic>
          <p:nvPicPr>
            <p:cNvPr id="5" name="Picture 6" descr="E:\New folder (2)\images6 - Copy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14800" y="3488871"/>
              <a:ext cx="4876800" cy="3140529"/>
            </a:xfrm>
            <a:prstGeom prst="rect">
              <a:avLst/>
            </a:prstGeom>
            <a:noFill/>
          </p:spPr>
        </p:pic>
        <p:pic>
          <p:nvPicPr>
            <p:cNvPr id="6" name="Picture 11" descr="E:\New folder (2)\images32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505200"/>
              <a:ext cx="4038600" cy="3352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</p:pic>
        <p:pic>
          <p:nvPicPr>
            <p:cNvPr id="7" name="Picture 12" descr="E:\New folder (2)\images34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1000" y="0"/>
              <a:ext cx="3429000" cy="3569278"/>
            </a:xfrm>
            <a:prstGeom prst="rect">
              <a:avLst/>
            </a:prstGeom>
            <a:noFill/>
          </p:spPr>
        </p:pic>
      </p:grpSp>
      <p:pic>
        <p:nvPicPr>
          <p:cNvPr id="8" name="Picture 7" descr="E:\New folder (2)\images7 - Copy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3637" y="381000"/>
            <a:ext cx="5080363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260</Words>
  <Application>Microsoft Office PowerPoint</Application>
  <PresentationFormat>On-screen Show (4:3)</PresentationFormat>
  <Paragraphs>80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 athamatics chaptar-1</dc:title>
  <dc:creator>BCC</dc:creator>
  <cp:lastModifiedBy>Majib</cp:lastModifiedBy>
  <cp:revision>98</cp:revision>
  <dcterms:created xsi:type="dcterms:W3CDTF">2006-08-16T00:00:00Z</dcterms:created>
  <dcterms:modified xsi:type="dcterms:W3CDTF">2017-10-04T15:10:54Z</dcterms:modified>
</cp:coreProperties>
</file>